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芫荽" charset="1" panose="00000000000000000000"/>
      <p:regular r:id="rId20"/>
    </p:embeddedFont>
    <p:embeddedFont>
      <p:font typeface="可画漫游世界" charset="1" panose="00020600040101010101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gif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gif" Type="http://schemas.openxmlformats.org/officeDocument/2006/relationships/image"/><Relationship Id="rId3" Target="../media/image14.gif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search.books.com.tw/search/query/key/%E6%9E%97%E5%AD%90%E8%BB%92/adv_author/1/" TargetMode="External" Type="http://schemas.openxmlformats.org/officeDocument/2006/relationships/hyperlink"/><Relationship Id="rId3" Target="https://www.books.com.tw/web/sys_puballb/books/?pubid=deepmind" TargetMode="External" Type="http://schemas.openxmlformats.org/officeDocument/2006/relationships/hyperlink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.gif" Type="http://schemas.openxmlformats.org/officeDocument/2006/relationships/image"/><Relationship Id="rId4" Target="../media/image14.gif" Type="http://schemas.openxmlformats.org/officeDocument/2006/relationships/image"/><Relationship Id="rId5" Target="../media/image15.gif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gif" Type="http://schemas.openxmlformats.org/officeDocument/2006/relationships/image"/><Relationship Id="rId3" Target="../media/image5.gif" Type="http://schemas.openxmlformats.org/officeDocument/2006/relationships/image"/><Relationship Id="rId4" Target="../media/image6.gif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gif" Type="http://schemas.openxmlformats.org/officeDocument/2006/relationships/image"/><Relationship Id="rId3" Target="../media/image5.gif" Type="http://schemas.openxmlformats.org/officeDocument/2006/relationships/image"/><Relationship Id="rId4" Target="../media/image2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gif" Type="http://schemas.openxmlformats.org/officeDocument/2006/relationships/image"/><Relationship Id="rId3" Target="../media/image7.gif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10.gif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gif" Type="http://schemas.openxmlformats.org/officeDocument/2006/relationships/image"/><Relationship Id="rId3" Target="../media/image1.gif" Type="http://schemas.openxmlformats.org/officeDocument/2006/relationships/image"/><Relationship Id="rId4" Target="../media/image14.gif" Type="http://schemas.openxmlformats.org/officeDocument/2006/relationships/image"/><Relationship Id="rId5" Target="../media/image15.gif" Type="http://schemas.openxmlformats.org/officeDocument/2006/relationships/image"/><Relationship Id="rId6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4.gif" Type="http://schemas.openxmlformats.org/officeDocument/2006/relationships/image"/><Relationship Id="rId5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gif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gif" Type="http://schemas.openxmlformats.org/officeDocument/2006/relationships/image"/><Relationship Id="rId3" Target="../media/image23.gif" Type="http://schemas.openxmlformats.org/officeDocument/2006/relationships/image"/><Relationship Id="rId4" Target="../media/image15.gif" Type="http://schemas.openxmlformats.org/officeDocument/2006/relationships/image"/><Relationship Id="rId5" Target="../media/image24.png" Type="http://schemas.openxmlformats.org/officeDocument/2006/relationships/image"/><Relationship Id="rId6" Target="../media/image2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006009" y="-2036742"/>
            <a:ext cx="15735219" cy="1388135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045503" y="2438669"/>
            <a:ext cx="13869224" cy="2704831"/>
            <a:chOff x="0" y="0"/>
            <a:chExt cx="18492299" cy="36064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12660"/>
              <a:ext cx="18492299" cy="23041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69"/>
                </a:lnSpc>
              </a:pPr>
              <a:r>
                <a:rPr lang="en-US" sz="11881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專題報告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892030"/>
              <a:ext cx="18492299" cy="71441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32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grpSp>
        <p:nvGrpSpPr>
          <p:cNvPr name="Group 8" id="8"/>
          <p:cNvGrpSpPr/>
          <p:nvPr/>
        </p:nvGrpSpPr>
        <p:grpSpPr>
          <a:xfrm rot="0">
            <a:off x="4001033" y="4903985"/>
            <a:ext cx="9518501" cy="2820508"/>
            <a:chOff x="0" y="0"/>
            <a:chExt cx="12691335" cy="37606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1775"/>
              <a:ext cx="12691335" cy="29193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453"/>
                </a:lnSpc>
              </a:pPr>
              <a:r>
                <a:rPr lang="en-US" sz="7685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Python爬蟲</a:t>
              </a:r>
            </a:p>
            <a:p>
              <a:pPr algn="ctr">
                <a:lnSpc>
                  <a:spcPts val="8453"/>
                </a:lnSpc>
              </a:pPr>
              <a:r>
                <a:rPr lang="en-US" sz="7685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結合資料庫、API應用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309742"/>
              <a:ext cx="12691335" cy="4509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866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2386853">
            <a:off x="-3291276" y="-1219650"/>
            <a:ext cx="14322769" cy="1323015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12036" y="3572485"/>
            <a:ext cx="11961619" cy="6021717"/>
          </a:xfrm>
          <a:custGeom>
            <a:avLst/>
            <a:gdLst/>
            <a:ahLst/>
            <a:cxnLst/>
            <a:rect r="r" b="b" t="t" l="l"/>
            <a:pathLst>
              <a:path h="6021717" w="11961619">
                <a:moveTo>
                  <a:pt x="0" y="0"/>
                </a:moveTo>
                <a:lnTo>
                  <a:pt x="11961619" y="0"/>
                </a:lnTo>
                <a:lnTo>
                  <a:pt x="11961619" y="6021717"/>
                </a:lnTo>
                <a:lnTo>
                  <a:pt x="0" y="6021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-5983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26941" y="1327220"/>
            <a:ext cx="10872496" cy="2042297"/>
            <a:chOff x="0" y="0"/>
            <a:chExt cx="14496661" cy="272306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14496661" cy="1409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成果展示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30371"/>
              <a:ext cx="14496661" cy="792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900"/>
                </a:lnSpc>
              </a:pPr>
              <a:r>
                <a:rPr lang="en-US" sz="35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    主畫面</a:t>
              </a:r>
            </a:p>
          </p:txBody>
        </p:sp>
      </p:grpSp>
      <p:sp>
        <p:nvSpPr>
          <p:cNvPr name="AutoShape 7" id="7"/>
          <p:cNvSpPr/>
          <p:nvPr/>
        </p:nvSpPr>
        <p:spPr>
          <a:xfrm flipH="true">
            <a:off x="5331728" y="4172135"/>
            <a:ext cx="8465032" cy="1592832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 flipH="true">
            <a:off x="8382838" y="4172135"/>
            <a:ext cx="5413922" cy="1592832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" id="9"/>
          <p:cNvSpPr/>
          <p:nvPr/>
        </p:nvSpPr>
        <p:spPr>
          <a:xfrm flipH="true" flipV="true">
            <a:off x="6726941" y="6386652"/>
            <a:ext cx="7059571" cy="1738196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0" id="10"/>
          <p:cNvSpPr/>
          <p:nvPr/>
        </p:nvSpPr>
        <p:spPr>
          <a:xfrm flipH="true" flipV="true">
            <a:off x="9838413" y="6345032"/>
            <a:ext cx="3958347" cy="1779598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13786512" y="3916759"/>
            <a:ext cx="3963959" cy="196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3415">
                <a:solidFill>
                  <a:srgbClr val="FF5757"/>
                </a:solidFill>
                <a:latin typeface="可画漫游世界"/>
                <a:ea typeface="可画漫游世界"/>
                <a:cs typeface="可画漫游世界"/>
                <a:sym typeface="可画漫游世界"/>
              </a:rPr>
              <a:t>銀行買入(即期,現鈔)</a:t>
            </a:r>
          </a:p>
          <a:p>
            <a:pPr algn="ctr">
              <a:lnSpc>
                <a:spcPts val="2937"/>
              </a:lnSpc>
            </a:pPr>
          </a:p>
          <a:p>
            <a:pPr algn="ctr">
              <a:lnSpc>
                <a:spcPts val="2937"/>
              </a:lnSpc>
            </a:pPr>
            <a:r>
              <a:rPr lang="en-US" sz="3415">
                <a:solidFill>
                  <a:srgbClr val="FF5757"/>
                </a:solidFill>
                <a:latin typeface="可画漫游世界"/>
                <a:ea typeface="可画漫游世界"/>
                <a:cs typeface="可画漫游世界"/>
                <a:sym typeface="可画漫游世界"/>
              </a:rPr>
              <a:t>以較高的價格賣給銀行較為優惠</a:t>
            </a:r>
          </a:p>
          <a:p>
            <a:pPr algn="ctr">
              <a:lnSpc>
                <a:spcPts val="2937"/>
              </a:lnSpc>
            </a:pPr>
            <a:r>
              <a:rPr lang="en-US" sz="3415">
                <a:solidFill>
                  <a:srgbClr val="FF5757"/>
                </a:solidFill>
                <a:latin typeface="可画漫游世界"/>
                <a:ea typeface="可画漫游世界"/>
                <a:cs typeface="可画漫游世界"/>
                <a:sym typeface="可画漫游世界"/>
              </a:rPr>
              <a:t>(表格呈現橘色背景)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786512" y="7848057"/>
            <a:ext cx="3963959" cy="1966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3415">
                <a:solidFill>
                  <a:srgbClr val="FF5757"/>
                </a:solidFill>
                <a:latin typeface="可画漫游世界"/>
                <a:ea typeface="可画漫游世界"/>
                <a:cs typeface="可画漫游世界"/>
                <a:sym typeface="可画漫游世界"/>
              </a:rPr>
              <a:t>銀行賣出(即期,現鈔)</a:t>
            </a:r>
          </a:p>
          <a:p>
            <a:pPr algn="ctr">
              <a:lnSpc>
                <a:spcPts val="2937"/>
              </a:lnSpc>
            </a:pPr>
          </a:p>
          <a:p>
            <a:pPr algn="ctr">
              <a:lnSpc>
                <a:spcPts val="2937"/>
              </a:lnSpc>
            </a:pPr>
            <a:r>
              <a:rPr lang="en-US" sz="3415">
                <a:solidFill>
                  <a:srgbClr val="FF5757"/>
                </a:solidFill>
                <a:latin typeface="可画漫游世界"/>
                <a:ea typeface="可画漫游世界"/>
                <a:cs typeface="可画漫游世界"/>
                <a:sym typeface="可画漫游世界"/>
              </a:rPr>
              <a:t>以較低的價格和銀行買較為優惠</a:t>
            </a:r>
          </a:p>
          <a:p>
            <a:pPr algn="ctr">
              <a:lnSpc>
                <a:spcPts val="2937"/>
              </a:lnSpc>
            </a:pPr>
            <a:r>
              <a:rPr lang="en-US" sz="3415">
                <a:solidFill>
                  <a:srgbClr val="FF5757"/>
                </a:solidFill>
                <a:latin typeface="可画漫游世界"/>
                <a:ea typeface="可画漫游世界"/>
                <a:cs typeface="可画漫游世界"/>
                <a:sym typeface="可画漫游世界"/>
              </a:rPr>
              <a:t>(表格呈現橘色背景)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95902" y="2237726"/>
            <a:ext cx="5918424" cy="6912358"/>
          </a:xfrm>
          <a:custGeom>
            <a:avLst/>
            <a:gdLst/>
            <a:ahLst/>
            <a:cxnLst/>
            <a:rect r="r" b="b" t="t" l="l"/>
            <a:pathLst>
              <a:path h="6912358" w="5918424">
                <a:moveTo>
                  <a:pt x="0" y="0"/>
                </a:moveTo>
                <a:lnTo>
                  <a:pt x="5918425" y="0"/>
                </a:lnTo>
                <a:lnTo>
                  <a:pt x="5918425" y="6912358"/>
                </a:lnTo>
                <a:lnTo>
                  <a:pt x="0" y="6912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677466" y="2237726"/>
            <a:ext cx="6214632" cy="6912358"/>
          </a:xfrm>
          <a:custGeom>
            <a:avLst/>
            <a:gdLst/>
            <a:ahLst/>
            <a:cxnLst/>
            <a:rect r="r" b="b" t="t" l="l"/>
            <a:pathLst>
              <a:path h="6912358" w="6214632">
                <a:moveTo>
                  <a:pt x="0" y="0"/>
                </a:moveTo>
                <a:lnTo>
                  <a:pt x="6214632" y="0"/>
                </a:lnTo>
                <a:lnTo>
                  <a:pt x="6214632" y="6912358"/>
                </a:lnTo>
                <a:lnTo>
                  <a:pt x="0" y="69123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3708201" y="1880716"/>
            <a:ext cx="529347" cy="1242934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3371059" y="1276616"/>
            <a:ext cx="2187191" cy="48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3415">
                <a:solidFill>
                  <a:srgbClr val="FF5757"/>
                </a:solidFill>
                <a:latin typeface="可画漫游世界"/>
                <a:ea typeface="可画漫游世界"/>
                <a:cs typeface="可画漫游世界"/>
                <a:sym typeface="可画漫游世界"/>
              </a:rPr>
              <a:t>選擇幣別</a:t>
            </a:r>
          </a:p>
        </p:txBody>
      </p:sp>
      <p:sp>
        <p:nvSpPr>
          <p:cNvPr name="AutoShape 6" id="6"/>
          <p:cNvSpPr/>
          <p:nvPr/>
        </p:nvSpPr>
        <p:spPr>
          <a:xfrm flipH="true">
            <a:off x="11798101" y="1757424"/>
            <a:ext cx="503947" cy="1101769"/>
          </a:xfrm>
          <a:prstGeom prst="line">
            <a:avLst/>
          </a:prstGeom>
          <a:ln cap="flat" w="85725">
            <a:solidFill>
              <a:srgbClr val="FF3131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11208452" y="1175016"/>
            <a:ext cx="2187191" cy="48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7"/>
              </a:lnSpc>
            </a:pPr>
            <a:r>
              <a:rPr lang="en-US" sz="3415">
                <a:solidFill>
                  <a:srgbClr val="FF5757"/>
                </a:solidFill>
                <a:latin typeface="可画漫游世界"/>
                <a:ea typeface="可画漫游世界"/>
                <a:cs typeface="可画漫游世界"/>
                <a:sym typeface="可画漫游世界"/>
              </a:rPr>
              <a:t>選擇日期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3288123" y="3551379"/>
            <a:ext cx="10541077" cy="1052245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-3463659" y="-599139"/>
            <a:ext cx="5865675" cy="523105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7443454" y="3170041"/>
            <a:ext cx="9942846" cy="5642565"/>
          </a:xfrm>
          <a:custGeom>
            <a:avLst/>
            <a:gdLst/>
            <a:ahLst/>
            <a:cxnLst/>
            <a:rect r="r" b="b" t="t" l="l"/>
            <a:pathLst>
              <a:path h="5642565" w="9942846">
                <a:moveTo>
                  <a:pt x="0" y="0"/>
                </a:moveTo>
                <a:lnTo>
                  <a:pt x="9942846" y="0"/>
                </a:lnTo>
                <a:lnTo>
                  <a:pt x="9942846" y="5642565"/>
                </a:lnTo>
                <a:lnTo>
                  <a:pt x="0" y="564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1800" y="5559474"/>
            <a:ext cx="10004815" cy="1590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將爬蟲程式、資料庫、API以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docker 包裝，</a:t>
            </a: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之後可以部屬</a:t>
            </a:r>
          </a:p>
          <a:p>
            <a:pPr algn="l" marL="0" indent="0" lvl="0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在不同環境上使用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08765" y="1356380"/>
            <a:ext cx="10004815" cy="1071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434"/>
              </a:lnSpc>
              <a:spcBef>
                <a:spcPct val="0"/>
              </a:spcBef>
            </a:pPr>
            <a:r>
              <a:rPr lang="en-US" sz="7028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未來目標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1800" y="3484704"/>
            <a:ext cx="10004815" cy="105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持續增加其他銀行爬蟲、資料表、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API、修改網頁呈現方式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86071" y="1443195"/>
            <a:ext cx="5243646" cy="2079356"/>
            <a:chOff x="0" y="0"/>
            <a:chExt cx="6991528" cy="27724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6991528" cy="1409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參考資料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78789"/>
              <a:ext cx="6991528" cy="4936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08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50471" y="2720993"/>
            <a:ext cx="17187058" cy="62667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97532" indent="-298766" lvl="1">
              <a:lnSpc>
                <a:spcPts val="4151"/>
              </a:lnSpc>
              <a:buFont typeface="Arial"/>
              <a:buChar char="•"/>
            </a:pP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爬蟲目標網站：玉山銀行外匯匯率</a:t>
            </a:r>
          </a:p>
          <a:p>
            <a:pPr algn="l">
              <a:lnSpc>
                <a:spcPts val="4151"/>
              </a:lnSpc>
            </a:pP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                   https://www.esunbank.com/zh-tw/personal/deposit/rate/forex/foreign-exchange-rates</a:t>
            </a:r>
          </a:p>
          <a:p>
            <a:pPr algn="l">
              <a:lnSpc>
                <a:spcPts val="4151"/>
              </a:lnSpc>
            </a:pP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                   國泰世華銀行外匯匯率</a:t>
            </a:r>
          </a:p>
          <a:p>
            <a:pPr algn="l">
              <a:lnSpc>
                <a:spcPts val="4151"/>
              </a:lnSpc>
            </a:pP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                   https://accessibility.cathaybk.com.tw/exchange-rate-search.aspx</a:t>
            </a:r>
          </a:p>
          <a:p>
            <a:pPr algn="l">
              <a:lnSpc>
                <a:spcPts val="4151"/>
              </a:lnSpc>
            </a:pPr>
          </a:p>
          <a:p>
            <a:pPr algn="l" marL="597532" indent="-298766" lvl="1">
              <a:lnSpc>
                <a:spcPts val="4151"/>
              </a:lnSpc>
              <a:buFont typeface="Arial"/>
              <a:buChar char="•"/>
            </a:pP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Python 大數據專案 X 工程 X 產品 資料工程師的升級攻略     作者：</a:t>
            </a: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  <a:hlinkClick r:id="rId2" tooltip="https://search.books.com.tw/search/query/key/%E6%9E%97%E5%AD%90%E8%BB%92/adv_author/1/"/>
              </a:rPr>
              <a:t>林子軒</a:t>
            </a: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出版社：</a:t>
            </a: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  <a:hlinkClick r:id="rId3" tooltip="https://www.books.com.tw/web/sys_puballb/books/?pubid=deepmind"/>
              </a:rPr>
              <a:t>深智數位</a:t>
            </a: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</a:t>
            </a:r>
          </a:p>
          <a:p>
            <a:pPr algn="l">
              <a:lnSpc>
                <a:spcPts val="4151"/>
              </a:lnSpc>
            </a:pPr>
          </a:p>
          <a:p>
            <a:pPr algn="l" marL="597532" indent="-298766" lvl="1">
              <a:lnSpc>
                <a:spcPts val="4151"/>
              </a:lnSpc>
              <a:buFont typeface="Arial"/>
              <a:buChar char="•"/>
            </a:pP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FastAPI       https://fastapi.tiangolo.com/zh-hant/</a:t>
            </a:r>
          </a:p>
          <a:p>
            <a:pPr algn="l">
              <a:lnSpc>
                <a:spcPts val="4151"/>
              </a:lnSpc>
            </a:pPr>
          </a:p>
          <a:p>
            <a:pPr algn="l" marL="597532" indent="-298766" lvl="1">
              <a:lnSpc>
                <a:spcPts val="4151"/>
              </a:lnSpc>
              <a:buFont typeface="Arial"/>
              <a:buChar char="•"/>
            </a:pP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W3School    https://www.w3schools.com/js/default.asp</a:t>
            </a:r>
          </a:p>
          <a:p>
            <a:pPr algn="l">
              <a:lnSpc>
                <a:spcPts val="4151"/>
              </a:lnSpc>
            </a:pPr>
          </a:p>
          <a:p>
            <a:pPr algn="l" marL="597532" indent="-298766" lvl="1">
              <a:lnSpc>
                <a:spcPts val="4151"/>
              </a:lnSpc>
              <a:buFont typeface="Arial"/>
              <a:buChar char="•"/>
            </a:pPr>
            <a:r>
              <a:rPr lang="en-US" sz="2767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ChatGPT     https://openai.com/chatgpt/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597591" y="3714110"/>
            <a:ext cx="13475009" cy="2942230"/>
            <a:chOff x="0" y="0"/>
            <a:chExt cx="17966678" cy="392297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7966678" cy="22436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370"/>
                </a:lnSpc>
                <a:spcBef>
                  <a:spcPct val="0"/>
                </a:spcBef>
              </a:pPr>
              <a:r>
                <a:rPr lang="en-US" sz="11142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謝謝聆聽！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007353"/>
              <a:ext cx="17966678" cy="9156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794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6481524">
            <a:off x="-5112611" y="-2789595"/>
            <a:ext cx="14212948" cy="15866191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8540967">
            <a:off x="11045685" y="-4839949"/>
            <a:ext cx="8031035" cy="801684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3311130">
            <a:off x="14790428" y="6444896"/>
            <a:ext cx="5413008" cy="5626807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5905954" y="1513567"/>
            <a:ext cx="5272442" cy="105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目錄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376896" y="3144769"/>
            <a:ext cx="4172985" cy="7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</a:pPr>
            <a:r>
              <a:rPr lang="en-US" sz="44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專題動機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376896" y="4812716"/>
            <a:ext cx="4172985" cy="7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</a:pPr>
            <a:r>
              <a:rPr lang="en-US" sz="44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技術使用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433391" y="3822248"/>
            <a:ext cx="4172985" cy="7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</a:pPr>
            <a:r>
              <a:rPr lang="en-US" sz="44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作品架構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433391" y="5593634"/>
            <a:ext cx="3739112" cy="7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</a:pPr>
            <a:r>
              <a:rPr lang="en-US" sz="44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錯誤處理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4888" y="6480663"/>
            <a:ext cx="3739112" cy="7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</a:pPr>
            <a:r>
              <a:rPr lang="en-US" sz="44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成果展示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04888" y="8147406"/>
            <a:ext cx="3739112" cy="7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</a:pPr>
            <a:r>
              <a:rPr lang="en-US" sz="44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參考資料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433391" y="7282243"/>
            <a:ext cx="3739112" cy="7618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299"/>
              </a:lnSpc>
            </a:pPr>
            <a:r>
              <a:rPr lang="en-US" sz="44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未來目標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4810715" y="2950641"/>
            <a:ext cx="9621431" cy="9789932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9720163">
            <a:off x="12502415" y="-3298660"/>
            <a:ext cx="8670039" cy="865472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2419000" y="1315422"/>
            <a:ext cx="13086106" cy="8315398"/>
            <a:chOff x="0" y="0"/>
            <a:chExt cx="17448141" cy="1108719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17448141" cy="14372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508"/>
                </a:lnSpc>
                <a:spcBef>
                  <a:spcPct val="0"/>
                </a:spcBef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840811"/>
              <a:ext cx="17448141" cy="92463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039"/>
                </a:lnSpc>
              </a:pPr>
              <a:r>
                <a:rPr lang="en-US" sz="2799" spc="699">
                  <a:solidFill>
                    <a:srgbClr val="0B112F"/>
                  </a:solidFill>
                  <a:latin typeface="芫荽"/>
                  <a:ea typeface="芫荽"/>
                  <a:cs typeface="芫荽"/>
                  <a:sym typeface="芫荽"/>
                </a:rPr>
                <a:t>本身喜歡上網瀏覽一些社群論壇、遊戲攻略、youtube影片，第一次聽到爬蟲這個名詞覺得很特別，了解後知道爬蟲是在取得網頁上的資訊，便對此產生了興趣，另外在影片觀看的傾向，除了一般娛樂性質的影片外，也喜歡看一些關於財經相關知識的影片，參考了一些書籍發現爬蟲可以結合資料庫、API甚至是docker容器的應用，由於本身有想從事程式設計相關工作的想法，因此想做出一個將這些技術整合在一起的專題，讓我更了解這些技術外並實際運用，希望透過這個專題能讓我未來在程式設計領域的職涯發展打下基礎。我期待通過這次的專題，能將自己對技術的興趣轉化為實際能力，並在未來的工作中靈活運用這些技能。</a:t>
              </a:r>
            </a:p>
            <a:p>
              <a:pPr algn="l" marL="0" indent="0" lvl="0">
                <a:lnSpc>
                  <a:spcPts val="50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6927670" y="1203455"/>
            <a:ext cx="6696011" cy="105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專題動機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311836" y="1239589"/>
            <a:ext cx="5272442" cy="1057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作品架構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7889712" y="-423652"/>
            <a:ext cx="11467938" cy="2012681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true" flipV="false" rot="0">
            <a:off x="-1378933" y="8342980"/>
            <a:ext cx="10522933" cy="2420275"/>
          </a:xfrm>
          <a:prstGeom prst="rect">
            <a:avLst/>
          </a:prstGeom>
        </p:spPr>
      </p:pic>
      <p:sp>
        <p:nvSpPr>
          <p:cNvPr name="Freeform 5" id="5"/>
          <p:cNvSpPr/>
          <p:nvPr/>
        </p:nvSpPr>
        <p:spPr>
          <a:xfrm flipH="false" flipV="false" rot="0">
            <a:off x="2684736" y="2694509"/>
            <a:ext cx="14101167" cy="6327899"/>
          </a:xfrm>
          <a:custGeom>
            <a:avLst/>
            <a:gdLst/>
            <a:ahLst/>
            <a:cxnLst/>
            <a:rect r="r" b="b" t="t" l="l"/>
            <a:pathLst>
              <a:path h="6327899" w="14101167">
                <a:moveTo>
                  <a:pt x="0" y="0"/>
                </a:moveTo>
                <a:lnTo>
                  <a:pt x="14101167" y="0"/>
                </a:lnTo>
                <a:lnTo>
                  <a:pt x="14101167" y="6327899"/>
                </a:lnTo>
                <a:lnTo>
                  <a:pt x="0" y="6327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8965448" y="-631543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1936794" y="6237237"/>
            <a:ext cx="7048452" cy="3339204"/>
          </a:xfrm>
          <a:custGeom>
            <a:avLst/>
            <a:gdLst/>
            <a:ahLst/>
            <a:cxnLst/>
            <a:rect r="r" b="b" t="t" l="l"/>
            <a:pathLst>
              <a:path h="3339204" w="7048452">
                <a:moveTo>
                  <a:pt x="0" y="0"/>
                </a:moveTo>
                <a:lnTo>
                  <a:pt x="7048452" y="0"/>
                </a:lnTo>
                <a:lnTo>
                  <a:pt x="7048452" y="3339204"/>
                </a:lnTo>
                <a:lnTo>
                  <a:pt x="0" y="3339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96835" y="2494310"/>
            <a:ext cx="7048452" cy="3321583"/>
          </a:xfrm>
          <a:custGeom>
            <a:avLst/>
            <a:gdLst/>
            <a:ahLst/>
            <a:cxnLst/>
            <a:rect r="r" b="b" t="t" l="l"/>
            <a:pathLst>
              <a:path h="3321583" w="7048452">
                <a:moveTo>
                  <a:pt x="0" y="0"/>
                </a:moveTo>
                <a:lnTo>
                  <a:pt x="7048451" y="0"/>
                </a:lnTo>
                <a:lnTo>
                  <a:pt x="7048451" y="3321583"/>
                </a:lnTo>
                <a:lnTo>
                  <a:pt x="0" y="33215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795698" y="805753"/>
            <a:ext cx="9064176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  <a:spcBef>
                <a:spcPct val="0"/>
              </a:spcBef>
            </a:pPr>
            <a:r>
              <a:rPr lang="en-US" sz="6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使用技術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32607" y="2268486"/>
            <a:ext cx="9064176" cy="39687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爬蟲（Python）：</a:t>
            </a:r>
          </a:p>
          <a:p>
            <a:pPr algn="l">
              <a:lnSpc>
                <a:spcPts val="5999"/>
              </a:lnSpc>
            </a:pPr>
            <a:r>
              <a:rPr lang="en-US" sz="2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 requests 函式庫</a:t>
            </a:r>
          </a:p>
          <a:p>
            <a:pPr algn="l">
              <a:lnSpc>
                <a:spcPts val="5999"/>
              </a:lnSpc>
            </a:pPr>
            <a:r>
              <a:rPr lang="en-US" sz="2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 BeautifulSoup4 爬蟲套件</a:t>
            </a:r>
          </a:p>
          <a:p>
            <a:pPr algn="l">
              <a:lnSpc>
                <a:spcPts val="5999"/>
              </a:lnSpc>
            </a:pPr>
            <a:r>
              <a:rPr lang="en-US" sz="2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 </a:t>
            </a:r>
            <a:r>
              <a:rPr lang="en-US" sz="2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apscheduler 定時爬蟲排程</a:t>
            </a:r>
          </a:p>
          <a:p>
            <a:pPr algn="l" marL="0" indent="0" lvl="0">
              <a:lnSpc>
                <a:spcPts val="5999"/>
              </a:lnSpc>
            </a:pPr>
            <a:r>
              <a:rPr lang="en-US" sz="2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       </a:t>
            </a:r>
            <a:r>
              <a:rPr lang="en-US" sz="2999">
                <a:solidFill>
                  <a:srgbClr val="2B2B2B"/>
                </a:solidFill>
                <a:latin typeface="芫荽"/>
                <a:ea typeface="芫荽"/>
                <a:cs typeface="芫荽"/>
                <a:sym typeface="芫荽"/>
              </a:rPr>
              <a:t>mysql.connector 爬蟲串接資料庫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76988" y="-6381110"/>
            <a:ext cx="13761077" cy="141535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6947324"/>
            <a:ext cx="8674222" cy="765225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98995" y="2969276"/>
            <a:ext cx="9120359" cy="448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287253" y="8687930"/>
            <a:ext cx="8713905" cy="2490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63784" y="931473"/>
            <a:ext cx="15960432" cy="80989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資料庫：</a:t>
            </a: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docker：  </a:t>
            </a: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  mysql.yml   (https://github.com/FinMind/FinMindBook/blob/master/DataEngineering/       </a:t>
            </a: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                   Chapter5/5.3/mysql.yml)</a:t>
            </a:r>
          </a:p>
          <a:p>
            <a:pPr algn="l">
              <a:lnSpc>
                <a:spcPts val="5099"/>
              </a:lnSpc>
            </a:pP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  powershell：docker volume create mysql             創建volume               </a:t>
            </a: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                   docker-compose -f mysql.yml up -d    在volume加入mysql、phpmyadmin   </a:t>
            </a: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                                                                      的映像檔，並開啟容器</a:t>
            </a:r>
          </a:p>
          <a:p>
            <a:pPr algn="l">
              <a:lnSpc>
                <a:spcPts val="5099"/>
              </a:lnSpc>
            </a:pP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網頁：http://localhost:8000 </a:t>
            </a:r>
          </a:p>
          <a:p>
            <a:pPr algn="l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        phpmyadmin(介面管理）</a:t>
            </a:r>
          </a:p>
          <a:p>
            <a:pPr algn="l" marL="0" indent="0" lvl="0">
              <a:lnSpc>
                <a:spcPts val="50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7289042" y="6825727"/>
            <a:ext cx="5770022" cy="3195821"/>
          </a:xfrm>
          <a:custGeom>
            <a:avLst/>
            <a:gdLst/>
            <a:ahLst/>
            <a:cxnLst/>
            <a:rect r="r" b="b" t="t" l="l"/>
            <a:pathLst>
              <a:path h="3195821" w="5770022">
                <a:moveTo>
                  <a:pt x="0" y="0"/>
                </a:moveTo>
                <a:lnTo>
                  <a:pt x="5770022" y="0"/>
                </a:lnTo>
                <a:lnTo>
                  <a:pt x="5770022" y="3195822"/>
                </a:lnTo>
                <a:lnTo>
                  <a:pt x="0" y="31958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9344" t="0" r="-15373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21370" y="991777"/>
            <a:ext cx="337930" cy="337930"/>
          </a:xfrm>
          <a:custGeom>
            <a:avLst/>
            <a:gdLst/>
            <a:ahLst/>
            <a:cxnLst/>
            <a:rect r="r" b="b" t="t" l="l"/>
            <a:pathLst>
              <a:path h="337930" w="337930">
                <a:moveTo>
                  <a:pt x="0" y="0"/>
                </a:moveTo>
                <a:lnTo>
                  <a:pt x="337930" y="0"/>
                </a:lnTo>
                <a:lnTo>
                  <a:pt x="337930" y="337930"/>
                </a:lnTo>
                <a:lnTo>
                  <a:pt x="0" y="3379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2932469">
            <a:off x="-2370349" y="-2739590"/>
            <a:ext cx="14388035" cy="16061643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2277297" y="2596243"/>
            <a:ext cx="13733405" cy="7072704"/>
          </a:xfrm>
          <a:custGeom>
            <a:avLst/>
            <a:gdLst/>
            <a:ahLst/>
            <a:cxnLst/>
            <a:rect r="r" b="b" t="t" l="l"/>
            <a:pathLst>
              <a:path h="7072704" w="13733405">
                <a:moveTo>
                  <a:pt x="0" y="0"/>
                </a:moveTo>
                <a:lnTo>
                  <a:pt x="13733406" y="0"/>
                </a:lnTo>
                <a:lnTo>
                  <a:pt x="13733406" y="7072704"/>
                </a:lnTo>
                <a:lnTo>
                  <a:pt x="0" y="70727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005924" y="1215407"/>
            <a:ext cx="9961538" cy="87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建置資料庫、資料表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2386853">
            <a:off x="-3305272" y="-1267467"/>
            <a:ext cx="14322769" cy="13230153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240561" y="4654292"/>
            <a:ext cx="8258600" cy="4675340"/>
          </a:xfrm>
          <a:custGeom>
            <a:avLst/>
            <a:gdLst/>
            <a:ahLst/>
            <a:cxnLst/>
            <a:rect r="r" b="b" t="t" l="l"/>
            <a:pathLst>
              <a:path h="4675340" w="8258600">
                <a:moveTo>
                  <a:pt x="0" y="0"/>
                </a:moveTo>
                <a:lnTo>
                  <a:pt x="8258600" y="0"/>
                </a:lnTo>
                <a:lnTo>
                  <a:pt x="8258600" y="4675340"/>
                </a:lnTo>
                <a:lnTo>
                  <a:pt x="0" y="46753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592" t="0" r="-935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960776" y="4654052"/>
            <a:ext cx="7263036" cy="4675580"/>
          </a:xfrm>
          <a:custGeom>
            <a:avLst/>
            <a:gdLst/>
            <a:ahLst/>
            <a:cxnLst/>
            <a:rect r="r" b="b" t="t" l="l"/>
            <a:pathLst>
              <a:path h="4675580" w="7263036">
                <a:moveTo>
                  <a:pt x="0" y="0"/>
                </a:moveTo>
                <a:lnTo>
                  <a:pt x="7263036" y="0"/>
                </a:lnTo>
                <a:lnTo>
                  <a:pt x="7263036" y="4675580"/>
                </a:lnTo>
                <a:lnTo>
                  <a:pt x="0" y="46755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35917" y="1437924"/>
            <a:ext cx="13301750" cy="3215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99"/>
              </a:lnSpc>
            </a:pPr>
            <a:r>
              <a:rPr lang="en-US" sz="3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FastAPI：</a:t>
            </a:r>
          </a:p>
          <a:p>
            <a:pPr algn="l">
              <a:lnSpc>
                <a:spcPts val="59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   powershell：uvicorn API_mysql:app --reload --port 8888    </a:t>
            </a:r>
          </a:p>
          <a:p>
            <a:pPr algn="l">
              <a:lnSpc>
                <a:spcPts val="59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   網頁：http://localhost:8888/docs    (swagger 介面管理)</a:t>
            </a:r>
          </a:p>
          <a:p>
            <a:pPr algn="l" marL="0" indent="0" lvl="0">
              <a:lnSpc>
                <a:spcPts val="5999"/>
              </a:lnSpc>
            </a:pPr>
            <a:r>
              <a:rPr lang="en-US" sz="2999">
                <a:solidFill>
                  <a:srgbClr val="000000"/>
                </a:solidFill>
                <a:latin typeface="芫荽"/>
                <a:ea typeface="芫荽"/>
                <a:cs typeface="芫荽"/>
                <a:sym typeface="芫荽"/>
              </a:rPr>
              <a:t>    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2511451" y="1028700"/>
            <a:ext cx="19770751" cy="18262535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3982960">
            <a:off x="13745551" y="-3705176"/>
            <a:ext cx="5352514" cy="741035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1644077">
            <a:off x="16162301" y="-1063836"/>
            <a:ext cx="5468057" cy="6108036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649950" y="1437872"/>
            <a:ext cx="15287869" cy="7411256"/>
            <a:chOff x="0" y="0"/>
            <a:chExt cx="20383825" cy="9881675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987779"/>
              <a:ext cx="20383825" cy="7893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資料庫與API串接成功，但與網頁串接失敗</a:t>
              </a: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解決方法: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引入FastAPI的CORSMiddleware套件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                                                 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                                               允許所有來源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                                               允許發送 cookie 和認證信息</a:t>
              </a:r>
            </a:p>
            <a:p>
              <a:pPr algn="l">
                <a:lnSpc>
                  <a:spcPts val="3640"/>
                </a:lnSpc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                                               允許所有的 HTTP 方法（GET, POST, PUT, DELETE 等）</a:t>
              </a:r>
            </a:p>
            <a:p>
              <a:pPr algn="l" marL="0" indent="0" lvl="0">
                <a:lnSpc>
                  <a:spcPts val="3640"/>
                </a:lnSpc>
                <a:spcBef>
                  <a:spcPct val="0"/>
                </a:spcBef>
              </a:pPr>
              <a:r>
                <a:rPr lang="en-US" sz="2600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                                               允許所有的 HTTP 標頭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0"/>
              <a:ext cx="20383825" cy="1409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芫荽"/>
                  <a:ea typeface="芫荽"/>
                  <a:cs typeface="芫荽"/>
                  <a:sym typeface="芫荽"/>
                </a:rPr>
                <a:t>                  錯誤處理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3651454" y="3466208"/>
            <a:ext cx="10344346" cy="1795622"/>
          </a:xfrm>
          <a:custGeom>
            <a:avLst/>
            <a:gdLst/>
            <a:ahLst/>
            <a:cxnLst/>
            <a:rect r="r" b="b" t="t" l="l"/>
            <a:pathLst>
              <a:path h="1795622" w="10344346">
                <a:moveTo>
                  <a:pt x="0" y="0"/>
                </a:moveTo>
                <a:lnTo>
                  <a:pt x="10344346" y="0"/>
                </a:lnTo>
                <a:lnTo>
                  <a:pt x="10344346" y="1795622"/>
                </a:lnTo>
                <a:lnTo>
                  <a:pt x="0" y="17956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562133" y="6249344"/>
            <a:ext cx="4811791" cy="3008956"/>
          </a:xfrm>
          <a:custGeom>
            <a:avLst/>
            <a:gdLst/>
            <a:ahLst/>
            <a:cxnLst/>
            <a:rect r="r" b="b" t="t" l="l"/>
            <a:pathLst>
              <a:path h="3008956" w="4811791">
                <a:moveTo>
                  <a:pt x="0" y="0"/>
                </a:moveTo>
                <a:lnTo>
                  <a:pt x="4811791" y="0"/>
                </a:lnTo>
                <a:lnTo>
                  <a:pt x="4811791" y="3008956"/>
                </a:lnTo>
                <a:lnTo>
                  <a:pt x="0" y="3008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DAGNzcOT4GQ</dc:identifier>
  <dcterms:modified xsi:type="dcterms:W3CDTF">2011-08-01T06:04:30Z</dcterms:modified>
  <cp:revision>1</cp:revision>
  <dc:title>專題報告</dc:title>
</cp:coreProperties>
</file>